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EED807D-6944-4923-9911-70A9DBD0C5CB}" type="datetimeFigureOut">
              <a:rPr lang="en-CA" smtClean="0"/>
              <a:t>2017-09-22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AC6D50A-A781-4179-96D3-B4282B9914B8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hyperlink" Target="http://www3.saultcollege.ca/Portal/FormsPolicies/Accessibility%20Testing%20Rule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hyperlink" Target="mailto:AccessibilityTesting@saultcollege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Sault College</a:t>
            </a:r>
            <a:br>
              <a:rPr lang="en-CA" dirty="0" smtClean="0"/>
            </a:br>
            <a:r>
              <a:rPr lang="en-CA" dirty="0" smtClean="0"/>
              <a:t>Accessibility Services Office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CA" dirty="0" smtClean="0">
              <a:solidFill>
                <a:srgbClr val="FF0000"/>
              </a:solidFill>
            </a:endParaRPr>
          </a:p>
          <a:p>
            <a:pPr algn="ctr"/>
            <a:r>
              <a:rPr lang="en-CA" sz="2800" dirty="0" smtClean="0">
                <a:solidFill>
                  <a:schemeClr val="accent1"/>
                </a:solidFill>
              </a:rPr>
              <a:t>Testing Process</a:t>
            </a:r>
            <a:endParaRPr lang="en-CA" sz="2800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93800" cy="1587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3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501008"/>
            <a:ext cx="3600400" cy="2736304"/>
          </a:xfrm>
        </p:spPr>
        <p:txBody>
          <a:bodyPr>
            <a:normAutofit/>
          </a:bodyPr>
          <a:lstStyle/>
          <a:p>
            <a:r>
              <a:rPr lang="en-CA" dirty="0" smtClean="0"/>
              <a:t>If your accommodations include access to a Reader or Scribe, and you wish to use this service for the test being booked, indicate the required service in the checkboxes provided.</a:t>
            </a:r>
          </a:p>
          <a:p>
            <a:r>
              <a:rPr lang="en-CA" dirty="0" smtClean="0"/>
              <a:t>If not, please leave this section blank.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051720" y="1161750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0"/>
    </mc:Choice>
    <mc:Fallback xmlns="">
      <p:transition spd="slow" advTm="1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4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429000"/>
            <a:ext cx="360040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If you have received permission from faculty to re-write a test which you have already completed, </a:t>
            </a:r>
            <a:r>
              <a:rPr lang="en-CA" dirty="0" smtClean="0">
                <a:solidFill>
                  <a:schemeClr val="tx1"/>
                </a:solidFill>
              </a:rPr>
              <a:t>or missed </a:t>
            </a:r>
            <a:r>
              <a:rPr lang="en-CA" dirty="0" smtClean="0"/>
              <a:t>choose “Teacher Approved Re-write”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9225719">
            <a:off x="1282864" y="899010"/>
            <a:ext cx="1800200" cy="524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"/>
    </mc:Choice>
    <mc:Fallback xmlns="">
      <p:transition spd="slow" advTm="1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5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429000"/>
            <a:ext cx="360040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Check this box if the date or time of a test has been changed by your faculty and you have already submitted a Testing Request Form and received a “Booking Confirmation” email</a:t>
            </a:r>
            <a:endParaRPr lang="en-CA" dirty="0"/>
          </a:p>
          <a:p>
            <a:r>
              <a:rPr lang="en-CA" dirty="0" smtClean="0"/>
              <a:t>Rescheduled tests require new Testing Request Forms to be submitted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9218358">
            <a:off x="3011179" y="888447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8"/>
    </mc:Choice>
    <mc:Fallback xmlns="">
      <p:transition spd="slow" advTm="1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6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348838"/>
            <a:ext cx="360040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Print the first and last name of the faculty member who is giving the test.</a:t>
            </a:r>
          </a:p>
          <a:p>
            <a:r>
              <a:rPr lang="en-CA" dirty="0" smtClean="0"/>
              <a:t>This is the faculty member who will be contacted to provide your test.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339752" y="1622936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"/>
    </mc:Choice>
    <mc:Fallback xmlns="">
      <p:transition spd="slow" advTm="1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7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360040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Print the alpha-numeric course code for the class for which the test is being written.</a:t>
            </a:r>
          </a:p>
          <a:p>
            <a:r>
              <a:rPr lang="en-CA" dirty="0" smtClean="0"/>
              <a:t>Your course codes are available on your student timetable.</a:t>
            </a:r>
          </a:p>
          <a:p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smtClean="0">
                <a:solidFill>
                  <a:srgbClr val="FF0000"/>
                </a:solidFill>
              </a:rPr>
              <a:t>     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 err="1" smtClean="0">
                <a:solidFill>
                  <a:schemeClr val="tx1"/>
                </a:solidFill>
              </a:rPr>
              <a:t>eg</a:t>
            </a:r>
            <a:r>
              <a:rPr lang="en-CA" dirty="0" smtClean="0">
                <a:solidFill>
                  <a:schemeClr val="tx1"/>
                </a:solidFill>
              </a:rPr>
              <a:t>. CMM110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316618" y="1787504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5"/>
    </mc:Choice>
    <mc:Fallback xmlns="">
      <p:transition spd="slow" advTm="1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8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360040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Print the Date on which the class is writing the test.</a:t>
            </a:r>
          </a:p>
          <a:p>
            <a:r>
              <a:rPr lang="en-CA" dirty="0" smtClean="0"/>
              <a:t>Date must include the Month and Numerical date, day of the week is not necessary.</a:t>
            </a:r>
          </a:p>
          <a:p>
            <a:r>
              <a:rPr lang="en-CA" dirty="0" err="1" smtClean="0"/>
              <a:t>Eg</a:t>
            </a:r>
            <a:r>
              <a:rPr lang="en-CA" dirty="0" smtClean="0"/>
              <a:t>:</a:t>
            </a:r>
          </a:p>
          <a:p>
            <a:r>
              <a:rPr lang="en-CA" sz="1400" dirty="0" smtClean="0"/>
              <a:t>“September 12” or “Sept. 12, 2015” </a:t>
            </a:r>
          </a:p>
          <a:p>
            <a:r>
              <a:rPr lang="en-CA" sz="1400" dirty="0"/>
              <a:t> </a:t>
            </a:r>
            <a:r>
              <a:rPr lang="en-CA" sz="1400" dirty="0" smtClean="0"/>
              <a:t> not  “Tuesday”</a:t>
            </a:r>
            <a:endParaRPr lang="en-CA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123728" y="2040978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8"/>
    </mc:Choice>
    <mc:Fallback xmlns="">
      <p:transition spd="slow" advTm="1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9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3600400" cy="3024336"/>
          </a:xfrm>
        </p:spPr>
        <p:txBody>
          <a:bodyPr>
            <a:normAutofit/>
          </a:bodyPr>
          <a:lstStyle/>
          <a:p>
            <a:r>
              <a:rPr lang="en-CA" dirty="0" smtClean="0"/>
              <a:t>Print the Time at which the class will be writing the test.</a:t>
            </a:r>
          </a:p>
          <a:p>
            <a:r>
              <a:rPr lang="en-CA" dirty="0" smtClean="0"/>
              <a:t>If the test is not starting at the beginning of scheduled class time this is very important.</a:t>
            </a:r>
          </a:p>
          <a:p>
            <a:r>
              <a:rPr lang="en-CA" dirty="0" smtClean="0"/>
              <a:t>If you are not certain, ask your faculty.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411760" y="2304370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8"/>
    </mc:Choice>
    <mc:Fallback xmlns="">
      <p:transition spd="slow" advTm="1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10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3600400" cy="3024336"/>
          </a:xfrm>
        </p:spPr>
        <p:txBody>
          <a:bodyPr>
            <a:normAutofit/>
          </a:bodyPr>
          <a:lstStyle/>
          <a:p>
            <a:r>
              <a:rPr lang="en-CA" dirty="0" smtClean="0"/>
              <a:t>Print the Time at which the class will be finished writing the test.</a:t>
            </a:r>
          </a:p>
          <a:p>
            <a:r>
              <a:rPr lang="en-CA" dirty="0" smtClean="0"/>
              <a:t>If faculty are teaching class after test time, we need to know!</a:t>
            </a:r>
          </a:p>
          <a:p>
            <a:r>
              <a:rPr lang="en-CA" dirty="0" smtClean="0"/>
              <a:t>If you are not certain, ask your faculty.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195736" y="2515152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2"/>
    </mc:Choice>
    <mc:Fallback xmlns="">
      <p:transition spd="slow" advTm="1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11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258783"/>
            <a:ext cx="3600400" cy="297853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Alternate start times are available if your class timetable does not allow for allotment of your extra time accommodations.</a:t>
            </a:r>
          </a:p>
          <a:p>
            <a:r>
              <a:rPr lang="en-CA" dirty="0" smtClean="0"/>
              <a:t>Tests cannot be rescheduled due to personal conflict</a:t>
            </a:r>
            <a:r>
              <a:rPr lang="en-CA" dirty="0" smtClean="0">
                <a:solidFill>
                  <a:schemeClr val="tx1"/>
                </a:solidFill>
              </a:rPr>
              <a:t>s/reasons </a:t>
            </a:r>
            <a:r>
              <a:rPr lang="en-CA" dirty="0" smtClean="0"/>
              <a:t>without faculty approval.</a:t>
            </a:r>
          </a:p>
          <a:p>
            <a:r>
              <a:rPr lang="en-CA" dirty="0" smtClean="0"/>
              <a:t>Please indicate if an alternate testing appointment is required.</a:t>
            </a:r>
          </a:p>
          <a:p>
            <a:r>
              <a:rPr lang="en-CA" dirty="0" smtClean="0"/>
              <a:t>Recommendations for alternate times are encouraged, but will still be subject to change due to resource availability.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163773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2843808" y="2595980"/>
            <a:ext cx="1800200" cy="5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8"/>
    </mc:Choice>
    <mc:Fallback xmlns="">
      <p:transition spd="slow" advTm="2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Testing Rules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CA" dirty="0" smtClean="0"/>
              <a:t>The following is an abbreviated list of Testing Center Rules. </a:t>
            </a:r>
          </a:p>
          <a:p>
            <a:pPr marL="68580" indent="0">
              <a:buNone/>
            </a:pPr>
            <a:endParaRPr lang="en-CA" dirty="0"/>
          </a:p>
          <a:p>
            <a:pPr marL="68580" indent="0">
              <a:buNone/>
            </a:pPr>
            <a:r>
              <a:rPr lang="en-CA" dirty="0" smtClean="0"/>
              <a:t>A full list is available on the Student Portal here:</a:t>
            </a:r>
          </a:p>
          <a:p>
            <a:pPr marL="68580" indent="0">
              <a:buNone/>
            </a:pPr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www3.saultcollege.ca/Portal/FormsPolicies/Accessibility%20Testing%20Rules.pdf</a:t>
            </a:r>
            <a:endParaRPr lang="en-CA" dirty="0" smtClean="0"/>
          </a:p>
          <a:p>
            <a:pPr marL="6858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"/>
    </mc:Choice>
    <mc:Fallback xmlns="">
      <p:transition spd="slow" advTm="1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 This Guide: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Overview      </a:t>
            </a:r>
          </a:p>
          <a:p>
            <a:r>
              <a:rPr lang="en-CA" dirty="0" smtClean="0"/>
              <a:t>Test Booking Process</a:t>
            </a:r>
          </a:p>
          <a:p>
            <a:r>
              <a:rPr lang="en-CA" dirty="0" smtClean="0"/>
              <a:t>Completing the Testing Request Form</a:t>
            </a:r>
          </a:p>
          <a:p>
            <a:r>
              <a:rPr lang="en-CA" dirty="0" smtClean="0"/>
              <a:t>Testing Rules</a:t>
            </a:r>
          </a:p>
          <a:p>
            <a:r>
              <a:rPr lang="en-CA" dirty="0" smtClean="0"/>
              <a:t>Academic Integrity / Dishonesty</a:t>
            </a:r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9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7"/>
    </mc:Choice>
    <mc:Fallback xmlns="">
      <p:transition spd="slow" advTm="1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908720"/>
            <a:ext cx="6777317" cy="5184576"/>
          </a:xfrm>
        </p:spPr>
        <p:txBody>
          <a:bodyPr>
            <a:normAutofit fontScale="92500"/>
          </a:bodyPr>
          <a:lstStyle/>
          <a:p>
            <a:pPr lvl="0"/>
            <a:endParaRPr lang="en-CA" dirty="0" smtClean="0"/>
          </a:p>
          <a:p>
            <a:pPr lvl="0"/>
            <a:r>
              <a:rPr lang="en-CA" dirty="0" smtClean="0"/>
              <a:t>Students </a:t>
            </a:r>
            <a:r>
              <a:rPr lang="en-CA" dirty="0"/>
              <a:t>are expected to arrive on time and prepared for a scheduled test.  If a student is late, the test will have to be rescheduled or started late with the verbal/written permission of the professor. The permission slip is then attached to the completed test</a:t>
            </a:r>
            <a:r>
              <a:rPr lang="en-CA" dirty="0" smtClean="0"/>
              <a:t>.</a:t>
            </a:r>
          </a:p>
          <a:p>
            <a:pPr lvl="0"/>
            <a:endParaRPr lang="en-CA" dirty="0"/>
          </a:p>
          <a:p>
            <a:pPr lvl="0"/>
            <a:r>
              <a:rPr lang="en-CA" dirty="0"/>
              <a:t>The student must bring his or her student ID card (or valid photo ID) for admission into the test room</a:t>
            </a:r>
            <a:r>
              <a:rPr lang="en-CA" dirty="0" smtClean="0"/>
              <a:t>.</a:t>
            </a:r>
          </a:p>
          <a:p>
            <a:r>
              <a:rPr lang="en-CA" dirty="0"/>
              <a:t>Once the test commences, the student will not be allowed to leave the test room unaccompanied (use the washroom prior to your test appointment</a:t>
            </a:r>
            <a:r>
              <a:rPr lang="en-CA" dirty="0" smtClean="0"/>
              <a:t>)</a:t>
            </a:r>
            <a:endParaRPr lang="en-CA" dirty="0"/>
          </a:p>
          <a:p>
            <a:endParaRPr lang="en-CA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3"/>
    </mc:Choice>
    <mc:Fallback xmlns="">
      <p:transition spd="slow" advTm="3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620688"/>
            <a:ext cx="7344816" cy="5760640"/>
          </a:xfrm>
        </p:spPr>
        <p:txBody>
          <a:bodyPr>
            <a:normAutofit fontScale="70000" lnSpcReduction="20000"/>
          </a:bodyPr>
          <a:lstStyle/>
          <a:p>
            <a:pPr marL="365760" lvl="1" indent="0">
              <a:buNone/>
            </a:pPr>
            <a:r>
              <a:rPr lang="en-CA" sz="3200" dirty="0" smtClean="0">
                <a:solidFill>
                  <a:schemeClr val="bg2">
                    <a:lumMod val="50000"/>
                  </a:schemeClr>
                </a:solidFill>
              </a:rPr>
              <a:t>Items to Bring:</a:t>
            </a:r>
          </a:p>
          <a:p>
            <a:pPr marL="365760" lvl="1" indent="0">
              <a:buNone/>
            </a:pPr>
            <a:endParaRPr lang="en-CA" sz="29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CA" sz="2400" dirty="0" smtClean="0"/>
              <a:t>Pencils</a:t>
            </a:r>
          </a:p>
          <a:p>
            <a:pPr lvl="1"/>
            <a:r>
              <a:rPr lang="en-CA" sz="2400" dirty="0" smtClean="0"/>
              <a:t>Pens</a:t>
            </a:r>
          </a:p>
          <a:p>
            <a:pPr lvl="1"/>
            <a:r>
              <a:rPr lang="en-CA" sz="2400" dirty="0" smtClean="0"/>
              <a:t>Erasers</a:t>
            </a:r>
          </a:p>
          <a:p>
            <a:pPr lvl="1"/>
            <a:r>
              <a:rPr lang="en-CA" sz="2400" dirty="0" smtClean="0"/>
              <a:t>Notes/Text (If permitted for the test)</a:t>
            </a:r>
          </a:p>
          <a:p>
            <a:pPr lvl="1"/>
            <a:endParaRPr lang="en-CA" sz="2400" dirty="0" smtClean="0"/>
          </a:p>
          <a:p>
            <a:pPr marL="365760" lvl="1" indent="0">
              <a:buNone/>
            </a:pPr>
            <a:r>
              <a:rPr lang="en-CA" sz="2900" dirty="0">
                <a:solidFill>
                  <a:schemeClr val="bg2">
                    <a:lumMod val="50000"/>
                  </a:schemeClr>
                </a:solidFill>
              </a:rPr>
              <a:t>Specialized equipment that has been previously identified (special rulers, charts) by the professor will be permitted</a:t>
            </a:r>
            <a:r>
              <a:rPr lang="en-CA" sz="2900" dirty="0"/>
              <a:t>.</a:t>
            </a:r>
          </a:p>
          <a:p>
            <a:pPr marL="365760" lvl="1" indent="0">
              <a:buNone/>
            </a:pP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65760" lvl="1" indent="0">
              <a:buNone/>
            </a:pPr>
            <a:r>
              <a:rPr lang="en-CA" sz="3200" dirty="0" smtClean="0">
                <a:solidFill>
                  <a:schemeClr val="bg2">
                    <a:lumMod val="50000"/>
                  </a:schemeClr>
                </a:solidFill>
              </a:rPr>
              <a:t>Do NOT Bring:</a:t>
            </a:r>
          </a:p>
          <a:p>
            <a:pPr marL="365760" lvl="1" indent="0">
              <a:buNone/>
            </a:pPr>
            <a:endParaRPr lang="en-CA" sz="2400" dirty="0" smtClean="0"/>
          </a:p>
          <a:p>
            <a:pPr lvl="1"/>
            <a:r>
              <a:rPr lang="en-CA" sz="2400" dirty="0" smtClean="0"/>
              <a:t>Coats</a:t>
            </a:r>
            <a:r>
              <a:rPr lang="en-CA" sz="2400" dirty="0"/>
              <a:t>, hats, book bags</a:t>
            </a:r>
            <a:endParaRPr lang="en-CA" sz="3600" dirty="0"/>
          </a:p>
          <a:p>
            <a:pPr lvl="1"/>
            <a:r>
              <a:rPr lang="en-CA" sz="2400" dirty="0"/>
              <a:t>Pencil cases, pens, binder paper</a:t>
            </a:r>
            <a:endParaRPr lang="en-CA" sz="3600" dirty="0"/>
          </a:p>
          <a:p>
            <a:pPr lvl="1"/>
            <a:r>
              <a:rPr lang="en-CA" sz="2400" dirty="0"/>
              <a:t>Rulers</a:t>
            </a:r>
            <a:endParaRPr lang="en-CA" sz="3600" dirty="0"/>
          </a:p>
          <a:p>
            <a:pPr lvl="1"/>
            <a:r>
              <a:rPr lang="en-CA" sz="2400" b="1" dirty="0"/>
              <a:t>Cell phones (will be turned off and secured)</a:t>
            </a:r>
            <a:endParaRPr lang="en-CA" sz="3600" dirty="0"/>
          </a:p>
          <a:p>
            <a:pPr lvl="1"/>
            <a:r>
              <a:rPr lang="en-CA" sz="2400" dirty="0"/>
              <a:t>Electronic devices such as MP3 players, iPods, </a:t>
            </a:r>
            <a:r>
              <a:rPr lang="en-CA" sz="2400" dirty="0" err="1"/>
              <a:t>Smartwatches</a:t>
            </a:r>
            <a:r>
              <a:rPr lang="en-CA" sz="2400" dirty="0"/>
              <a:t>, etc...</a:t>
            </a:r>
            <a:endParaRPr lang="en-CA" sz="3600" dirty="0"/>
          </a:p>
          <a:p>
            <a:pPr lvl="1"/>
            <a:r>
              <a:rPr lang="en-CA" sz="2400" dirty="0"/>
              <a:t>Programmable spellcheckers, calculators, </a:t>
            </a:r>
            <a:r>
              <a:rPr lang="en-CA" sz="2400" dirty="0" smtClean="0"/>
              <a:t>organizers</a:t>
            </a:r>
          </a:p>
          <a:p>
            <a:pPr marL="365760" lvl="1" indent="0">
              <a:buNone/>
            </a:pPr>
            <a:endParaRPr lang="en-CA" sz="2400" dirty="0" smtClean="0"/>
          </a:p>
          <a:p>
            <a:pPr marL="365760" lvl="1" indent="0">
              <a:buNone/>
            </a:pPr>
            <a:r>
              <a:rPr lang="en-CA" sz="2900" dirty="0" smtClean="0">
                <a:solidFill>
                  <a:schemeClr val="bg2">
                    <a:lumMod val="50000"/>
                  </a:schemeClr>
                </a:solidFill>
              </a:rPr>
              <a:t>Leave these items in your locker, they will not be allowed in the test rooms</a:t>
            </a:r>
            <a:endParaRPr lang="en-CA" sz="29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7"/>
    </mc:Choice>
    <mc:Fallback xmlns="">
      <p:transition spd="slow" advTm="4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Academic Integrity / Dishonesty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76872"/>
            <a:ext cx="6777317" cy="3869017"/>
          </a:xfrm>
        </p:spPr>
        <p:txBody>
          <a:bodyPr>
            <a:normAutofit/>
          </a:bodyPr>
          <a:lstStyle/>
          <a:p>
            <a:pPr marL="68580" lvl="0" indent="0">
              <a:buNone/>
            </a:pPr>
            <a:r>
              <a:rPr lang="en-CA" dirty="0" smtClean="0"/>
              <a:t>If </a:t>
            </a:r>
            <a:r>
              <a:rPr lang="en-CA" dirty="0"/>
              <a:t>any observation of Academic Dishonesty occurs during a test in the Accessibility Services Office, the test </a:t>
            </a:r>
            <a:r>
              <a:rPr lang="en-CA" i="1" u="sng" dirty="0"/>
              <a:t>will be stopped</a:t>
            </a:r>
            <a:r>
              <a:rPr lang="en-CA" dirty="0"/>
              <a:t>; all materials will be removed from the room and filed for the teacher to pick up. </a:t>
            </a:r>
            <a:endParaRPr lang="en-CA" dirty="0" smtClean="0"/>
          </a:p>
          <a:p>
            <a:pPr marL="68580" lvl="0" indent="0">
              <a:buNone/>
            </a:pPr>
            <a:r>
              <a:rPr lang="en-CA" dirty="0" smtClean="0"/>
              <a:t>Any </a:t>
            </a:r>
            <a:r>
              <a:rPr lang="en-CA" dirty="0"/>
              <a:t>decision about Academic Dishonesty will be made by course faculty</a:t>
            </a:r>
            <a:r>
              <a:rPr lang="en-CA" dirty="0" smtClean="0"/>
              <a:t>.</a:t>
            </a:r>
          </a:p>
          <a:p>
            <a:pPr marL="68580" indent="0">
              <a:buNone/>
            </a:pPr>
            <a:r>
              <a:rPr lang="en-CA" b="1" dirty="0">
                <a:solidFill>
                  <a:schemeClr val="accent1"/>
                </a:solidFill>
              </a:rPr>
              <a:t>Issues of concern should always be discussed with your Counsellor</a:t>
            </a:r>
            <a:r>
              <a:rPr lang="en-CA" dirty="0">
                <a:solidFill>
                  <a:schemeClr val="accent1"/>
                </a:solidFill>
              </a:rPr>
              <a:t>.</a:t>
            </a:r>
          </a:p>
          <a:p>
            <a:pPr marL="68580" lvl="0" indent="0">
              <a:buNone/>
            </a:pPr>
            <a:endParaRPr lang="en-CA" dirty="0"/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9"/>
    </mc:Choice>
    <mc:Fallback xmlns="">
      <p:transition spd="slow" advTm="2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143000"/>
          </a:xfrm>
        </p:spPr>
        <p:txBody>
          <a:bodyPr/>
          <a:lstStyle/>
          <a:p>
            <a:r>
              <a:rPr lang="en-CA" dirty="0" smtClean="0"/>
              <a:t>For More Information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CA" dirty="0" smtClean="0"/>
              <a:t>Contact:</a:t>
            </a:r>
          </a:p>
          <a:p>
            <a:pPr marL="68580" indent="0">
              <a:buNone/>
            </a:pPr>
            <a:endParaRPr lang="en-CA" dirty="0" smtClean="0"/>
          </a:p>
          <a:p>
            <a:pPr marL="68580" indent="0">
              <a:buNone/>
            </a:pPr>
            <a:r>
              <a:rPr lang="en-CA" dirty="0" smtClean="0">
                <a:hlinkClick r:id="rId4"/>
              </a:rPr>
              <a:t>AccessibilityTesting@saultcollege.ca</a:t>
            </a:r>
            <a:endParaRPr lang="en-CA" dirty="0" smtClean="0"/>
          </a:p>
          <a:p>
            <a:pPr marL="68580" indent="0">
              <a:buNone/>
            </a:pPr>
            <a:endParaRPr lang="en-CA" dirty="0" smtClean="0"/>
          </a:p>
          <a:p>
            <a:pPr marL="68580" indent="0">
              <a:buNone/>
            </a:pPr>
            <a:r>
              <a:rPr lang="en-CA" dirty="0" smtClean="0"/>
              <a:t>Visit </a:t>
            </a:r>
            <a:r>
              <a:rPr lang="en-CA" dirty="0" smtClean="0">
                <a:solidFill>
                  <a:schemeClr val="accent1"/>
                </a:solidFill>
              </a:rPr>
              <a:t>Student Services room E1101</a:t>
            </a:r>
            <a:r>
              <a:rPr lang="en-CA" dirty="0" smtClean="0"/>
              <a:t>, or</a:t>
            </a:r>
          </a:p>
          <a:p>
            <a:pPr marL="68580" indent="0">
              <a:buNone/>
            </a:pPr>
            <a:r>
              <a:rPr lang="en-CA" dirty="0" smtClean="0"/>
              <a:t>Visit Your Academic Counsellor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8"/>
    </mc:Choice>
    <mc:Fallback xmlns=""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024744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Accessibility Testing: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The Course Testing Service is provided by the Accessibility Services Office (</a:t>
            </a:r>
            <a:r>
              <a:rPr lang="en-CA" dirty="0" err="1"/>
              <a:t>ASO</a:t>
            </a:r>
            <a:r>
              <a:rPr lang="en-CA" dirty="0"/>
              <a:t>) in order to ensure fair opportunity for students requiring accommodations to demonstrate knowledge. </a:t>
            </a:r>
            <a:endParaRPr lang="en-CA" dirty="0" smtClean="0"/>
          </a:p>
          <a:p>
            <a:pPr marL="68580" indent="0">
              <a:buNone/>
            </a:pPr>
            <a:endParaRPr lang="en-CA" dirty="0" smtClean="0"/>
          </a:p>
          <a:p>
            <a:r>
              <a:rPr lang="en-CA" dirty="0" smtClean="0"/>
              <a:t>The </a:t>
            </a:r>
            <a:r>
              <a:rPr lang="en-CA" dirty="0"/>
              <a:t>following rules are designed to ensure that each student has the opportunity to complete his/her test in an environment suitable for his/her disabilities while ensuring test integrity.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1"/>
    </mc:Choice>
    <mc:Fallback xmlns="">
      <p:transition spd="slow" advTm="2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024744" cy="1143000"/>
          </a:xfrm>
        </p:spPr>
        <p:txBody>
          <a:bodyPr/>
          <a:lstStyle/>
          <a:p>
            <a:r>
              <a:rPr lang="en-CA" dirty="0" smtClean="0"/>
              <a:t>Test Booking Process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dirty="0"/>
              <a:t>Students may </a:t>
            </a:r>
            <a:r>
              <a:rPr lang="en-CA" u="sng" dirty="0"/>
              <a:t>not</a:t>
            </a:r>
            <a:r>
              <a:rPr lang="en-CA" dirty="0"/>
              <a:t> be accommodated if they have not initiated the appropriate arrangements. Please complete </a:t>
            </a:r>
            <a:r>
              <a:rPr lang="en-CA" u="sng" dirty="0"/>
              <a:t>all</a:t>
            </a:r>
            <a:r>
              <a:rPr lang="en-CA" dirty="0"/>
              <a:t> parts on the Testing Request Form.</a:t>
            </a:r>
          </a:p>
          <a:p>
            <a:endParaRPr lang="en-CA" dirty="0" smtClean="0"/>
          </a:p>
          <a:p>
            <a:pPr lvl="0"/>
            <a:r>
              <a:rPr lang="en-CA" dirty="0"/>
              <a:t>Students must book their </a:t>
            </a:r>
            <a:r>
              <a:rPr lang="en-CA" u="sng" dirty="0"/>
              <a:t>own</a:t>
            </a:r>
            <a:r>
              <a:rPr lang="en-CA" dirty="0"/>
              <a:t> tests with the </a:t>
            </a:r>
            <a:r>
              <a:rPr lang="en-CA" dirty="0" err="1"/>
              <a:t>ASO</a:t>
            </a:r>
            <a:r>
              <a:rPr lang="en-CA" dirty="0"/>
              <a:t> five (5) College business days in advance.  Tests are written between 8:30 a.m. and 4:30 p.m. Tests for evening or late day classes will be scheduled into day time spares on your schedule. </a:t>
            </a:r>
            <a:r>
              <a:rPr lang="en-CA" b="1" dirty="0"/>
              <a:t>Evening testing from 4:30 to 7:30 is available on Thursdays only. Evening hours will also be available for finals. All final exams must also be booked five (5) college business days before the day of the exam.</a:t>
            </a:r>
            <a:endParaRPr lang="en-CA" dirty="0"/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5"/>
    </mc:Choice>
    <mc:Fallback xmlns="">
      <p:transition spd="slow" advTm="4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24744" cy="1143000"/>
          </a:xfrm>
        </p:spPr>
        <p:txBody>
          <a:bodyPr>
            <a:normAutofit/>
          </a:bodyPr>
          <a:lstStyle/>
          <a:p>
            <a:r>
              <a:rPr lang="en-CA" dirty="0"/>
              <a:t>Test Booking </a:t>
            </a:r>
            <a:r>
              <a:rPr lang="en-CA" dirty="0" smtClean="0"/>
              <a:t>Process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40768"/>
            <a:ext cx="6777317" cy="4752528"/>
          </a:xfrm>
        </p:spPr>
        <p:txBody>
          <a:bodyPr>
            <a:normAutofit fontScale="85000" lnSpcReduction="20000"/>
          </a:bodyPr>
          <a:lstStyle/>
          <a:p>
            <a:endParaRPr lang="en-CA" dirty="0" smtClean="0"/>
          </a:p>
          <a:p>
            <a:pPr marL="68580" indent="0">
              <a:buNone/>
            </a:pPr>
            <a:endParaRPr lang="en-CA" dirty="0"/>
          </a:p>
          <a:p>
            <a:r>
              <a:rPr lang="en-CA" dirty="0" smtClean="0"/>
              <a:t>After booking your test by submitting a complete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smtClean="0"/>
              <a:t>and accurate Testing Request Form, you will receive a </a:t>
            </a:r>
            <a:r>
              <a:rPr lang="en-CA" b="1" dirty="0" smtClean="0"/>
              <a:t>Booking Confirmation</a:t>
            </a:r>
            <a:r>
              <a:rPr lang="en-CA" dirty="0" smtClean="0"/>
              <a:t> email from AccessibilityTesting@saultcollege.ca</a:t>
            </a:r>
          </a:p>
          <a:p>
            <a:endParaRPr lang="en-CA" dirty="0" smtClean="0"/>
          </a:p>
          <a:p>
            <a:r>
              <a:rPr lang="en-CA" dirty="0" smtClean="0"/>
              <a:t>The Booking Confirmation email is addressed to your faculty, and yourself. It includes the date and time that you have been scheduled to write your test.</a:t>
            </a:r>
          </a:p>
          <a:p>
            <a:endParaRPr lang="en-CA" dirty="0" smtClean="0"/>
          </a:p>
          <a:p>
            <a:r>
              <a:rPr lang="en-CA" dirty="0" smtClean="0"/>
              <a:t>Be sure to </a:t>
            </a:r>
            <a:r>
              <a:rPr lang="en-CA" b="1" dirty="0" smtClean="0"/>
              <a:t>read these emails </a:t>
            </a:r>
            <a:r>
              <a:rPr lang="en-CA" dirty="0" smtClean="0"/>
              <a:t>as test times and dates may be different than class times and dates.</a:t>
            </a:r>
          </a:p>
          <a:p>
            <a:endParaRPr lang="en-CA" dirty="0" smtClean="0"/>
          </a:p>
          <a:p>
            <a:r>
              <a:rPr lang="en-CA" dirty="0" smtClean="0"/>
              <a:t>Any conflicts must be addressed as soon as possible by replying to the booking Confirmation email. 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2"/>
    </mc:Choice>
    <mc:Fallback xmlns="">
      <p:transition spd="slow" advTm="3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Completing the Testing Request Form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CA" dirty="0" smtClean="0"/>
          </a:p>
          <a:p>
            <a:r>
              <a:rPr lang="en-CA" dirty="0" smtClean="0"/>
              <a:t>In order to be accommodated for your testing, the Testing Request Form </a:t>
            </a:r>
            <a:r>
              <a:rPr lang="en-CA" b="1" dirty="0" smtClean="0"/>
              <a:t>Must </a:t>
            </a:r>
            <a:r>
              <a:rPr lang="en-CA" dirty="0" smtClean="0"/>
              <a:t>be completed fully and accurately.</a:t>
            </a:r>
          </a:p>
          <a:p>
            <a:endParaRPr lang="en-CA" dirty="0"/>
          </a:p>
          <a:p>
            <a:r>
              <a:rPr lang="en-CA" dirty="0" smtClean="0"/>
              <a:t>Forms Must be submitted to Accessibility Services at least 5 Business Days before the class is scheduled to write the test.</a:t>
            </a:r>
          </a:p>
          <a:p>
            <a:endParaRPr lang="en-CA" dirty="0"/>
          </a:p>
          <a:p>
            <a:r>
              <a:rPr lang="en-CA" dirty="0" smtClean="0"/>
              <a:t>Testing Request forms can be delivered in person to an Accessibility Testing Officer, or </a:t>
            </a:r>
            <a:r>
              <a:rPr lang="en-CA" dirty="0" smtClean="0">
                <a:solidFill>
                  <a:schemeClr val="tx1"/>
                </a:solidFill>
              </a:rPr>
              <a:t>left in a </a:t>
            </a:r>
            <a:r>
              <a:rPr lang="en-CA" dirty="0" err="1" smtClean="0">
                <a:solidFill>
                  <a:schemeClr val="tx1"/>
                </a:solidFill>
              </a:rPr>
              <a:t>dropbox</a:t>
            </a:r>
            <a:r>
              <a:rPr lang="en-CA" dirty="0" smtClean="0">
                <a:solidFill>
                  <a:schemeClr val="tx1"/>
                </a:solidFill>
              </a:rPr>
              <a:t> located inside/outside student services.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9"/>
    </mc:Choice>
    <mc:Fallback xmlns="">
      <p:transition spd="slow" advTm="2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How to Complete the Testing Request Form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408712" cy="419967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8"/>
    </mc:Choice>
    <mc:Fallback xmlns="">
      <p:transition spd="slow" advTm="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268760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1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429000"/>
            <a:ext cx="3309803" cy="2664296"/>
          </a:xfrm>
        </p:spPr>
        <p:txBody>
          <a:bodyPr>
            <a:normAutofit/>
          </a:bodyPr>
          <a:lstStyle/>
          <a:p>
            <a:r>
              <a:rPr lang="en-CA" dirty="0" smtClean="0"/>
              <a:t>Clearly Write Your Name and the date that you are </a:t>
            </a:r>
            <a:r>
              <a:rPr lang="en-CA" b="1" dirty="0" smtClean="0"/>
              <a:t>Delivering</a:t>
            </a:r>
            <a:r>
              <a:rPr lang="en-CA" dirty="0" smtClean="0"/>
              <a:t> the form to the Accessibility Office.</a:t>
            </a:r>
          </a:p>
          <a:p>
            <a:endParaRPr lang="en-CA" dirty="0" smtClean="0"/>
          </a:p>
          <a:p>
            <a:r>
              <a:rPr lang="en-CA" dirty="0" smtClean="0"/>
              <a:t>Please Print Clearly and Legibly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4427984" y="476672"/>
            <a:ext cx="1800200" cy="57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"/>
    </mc:Choice>
    <mc:Fallback xmlns="">
      <p:transition spd="slow" advTm="1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320303"/>
            <a:ext cx="3313355" cy="1702160"/>
          </a:xfrm>
        </p:spPr>
        <p:txBody>
          <a:bodyPr/>
          <a:lstStyle/>
          <a:p>
            <a:pPr algn="r"/>
            <a:r>
              <a:rPr lang="en-CA" dirty="0" smtClean="0"/>
              <a:t>Step 2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3501008"/>
            <a:ext cx="3600400" cy="2736304"/>
          </a:xfrm>
        </p:spPr>
        <p:txBody>
          <a:bodyPr>
            <a:normAutofit/>
          </a:bodyPr>
          <a:lstStyle/>
          <a:p>
            <a:r>
              <a:rPr lang="en-CA" dirty="0" smtClean="0"/>
              <a:t>Indicate if you need technology to complete the test. This includes assistive technology such as Dragon or Kurzweil, as well as Program specific software and Word Processing software.</a:t>
            </a:r>
          </a:p>
          <a:p>
            <a:r>
              <a:rPr lang="en-CA" dirty="0" smtClean="0"/>
              <a:t>Indicate yes or no and describe the Technology required in the line provided.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8"/>
            <a:ext cx="4659970" cy="30537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4355976" y="764704"/>
            <a:ext cx="1854273" cy="571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3"/>
    </mc:Choice>
    <mc:Fallback xmlns="">
      <p:transition spd="slow" advTm="1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.6|1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368</TotalTime>
  <Words>1127</Words>
  <Application>Microsoft Office PowerPoint</Application>
  <PresentationFormat>On-screen Show (4:3)</PresentationFormat>
  <Paragraphs>116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Cambria</vt:lpstr>
      <vt:lpstr>Wingdings 2</vt:lpstr>
      <vt:lpstr>Austin</vt:lpstr>
      <vt:lpstr>Sault College Accessibility Services Office</vt:lpstr>
      <vt:lpstr>In This Guide:</vt:lpstr>
      <vt:lpstr>Accessibility Testing: Overview</vt:lpstr>
      <vt:lpstr>Test Booking Process</vt:lpstr>
      <vt:lpstr>Test Booking Process</vt:lpstr>
      <vt:lpstr>Completing the Testing Request Form</vt:lpstr>
      <vt:lpstr>How to Complete the Testing Request Form</vt:lpstr>
      <vt:lpstr>Step 1</vt:lpstr>
      <vt:lpstr>Step 2</vt:lpstr>
      <vt:lpstr>Step 3</vt:lpstr>
      <vt:lpstr>Step 4</vt:lpstr>
      <vt:lpstr>Step 5</vt:lpstr>
      <vt:lpstr>Step 6</vt:lpstr>
      <vt:lpstr>Step 7</vt:lpstr>
      <vt:lpstr>Step 8</vt:lpstr>
      <vt:lpstr>Step 9</vt:lpstr>
      <vt:lpstr>Step 10</vt:lpstr>
      <vt:lpstr>Step 11</vt:lpstr>
      <vt:lpstr>Testing Rules</vt:lpstr>
      <vt:lpstr>PowerPoint Presentation</vt:lpstr>
      <vt:lpstr>PowerPoint Presentation</vt:lpstr>
      <vt:lpstr>Academic Integrity / Dishonesty</vt:lpstr>
      <vt:lpstr>For More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Sault College Accessibility Services Office</dc:title>
  <dc:creator>Windows User</dc:creator>
  <cp:lastModifiedBy>Patti Renaud</cp:lastModifiedBy>
  <cp:revision>26</cp:revision>
  <dcterms:created xsi:type="dcterms:W3CDTF">2015-03-17T12:56:21Z</dcterms:created>
  <dcterms:modified xsi:type="dcterms:W3CDTF">2017-09-22T13:05:01Z</dcterms:modified>
</cp:coreProperties>
</file>